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6" r:id="rId17"/>
    <p:sldId id="271" r:id="rId18"/>
    <p:sldId id="272" r:id="rId19"/>
    <p:sldId id="273" r:id="rId20"/>
    <p:sldId id="274" r:id="rId21"/>
    <p:sldId id="275" r:id="rId22"/>
    <p:sldId id="277"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26.09.2017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26.09.2017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26.09.2017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26.09.2017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26.09.2017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26.09.2017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26.09.2017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26.09.2017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26.09.2017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dictionary.cambridge.org/dictionary/english/mind" TargetMode="External"/><Relationship Id="rId2" Type="http://schemas.openxmlformats.org/officeDocument/2006/relationships/hyperlink" Target="http://dictionary.cambridge.org/dictionary/english/human" TargetMode="External"/><Relationship Id="rId1" Type="http://schemas.openxmlformats.org/officeDocument/2006/relationships/slideLayout" Target="../slideLayouts/slideLayout2.xml"/><Relationship Id="rId6" Type="http://schemas.openxmlformats.org/officeDocument/2006/relationships/hyperlink" Target="http://dictionary.cambridge.org/dictionary/english/behaviour" TargetMode="External"/><Relationship Id="rId5" Type="http://schemas.openxmlformats.org/officeDocument/2006/relationships/hyperlink" Target="http://dictionary.cambridge.org/dictionary/english/influence" TargetMode="External"/><Relationship Id="rId4" Type="http://schemas.openxmlformats.org/officeDocument/2006/relationships/hyperlink" Target="http://dictionary.cambridge.org/dictionary/english/work"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Tradesman" TargetMode="External"/><Relationship Id="rId2" Type="http://schemas.openxmlformats.org/officeDocument/2006/relationships/hyperlink" Target="https://en.wikipedia.org/wiki/Vocational_schoo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en-US" b="1" dirty="0">
                <a:latin typeface="Times New Roman" pitchFamily="18" charset="0"/>
                <a:cs typeface="Times New Roman" pitchFamily="18" charset="0"/>
              </a:rPr>
              <a:t>LECTURE 1</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en-US" sz="2700" b="1" i="1" dirty="0">
                <a:latin typeface="Times New Roman" pitchFamily="18" charset="0"/>
                <a:cs typeface="Times New Roman" pitchFamily="18" charset="0"/>
              </a:rPr>
              <a:t>PEDAGOGY AND ITS PLACE AMONG THE HUMAN SCIENCES. GLOBAL TRENDS IN HIGHER EDUCATION</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p:txBody>
          <a:bodyPr>
            <a:normAutofit/>
          </a:bodyPr>
          <a:lstStyle/>
          <a:p>
            <a:pPr algn="r"/>
            <a:endParaRPr lang="en-US" sz="1800" dirty="0" smtClean="0">
              <a:solidFill>
                <a:schemeClr val="tx1"/>
              </a:solidFill>
              <a:latin typeface="Times New Roman" pitchFamily="18" charset="0"/>
              <a:cs typeface="Times New Roman" pitchFamily="18" charset="0"/>
            </a:endParaRPr>
          </a:p>
          <a:p>
            <a:pPr algn="r"/>
            <a:endParaRPr lang="en-US" sz="1800" dirty="0">
              <a:solidFill>
                <a:schemeClr val="tx1"/>
              </a:solidFill>
              <a:latin typeface="Times New Roman" pitchFamily="18" charset="0"/>
              <a:cs typeface="Times New Roman" pitchFamily="18" charset="0"/>
            </a:endParaRPr>
          </a:p>
          <a:p>
            <a:pPr algn="r"/>
            <a:r>
              <a:rPr lang="en-US" sz="1800" dirty="0" smtClean="0">
                <a:solidFill>
                  <a:schemeClr val="tx1"/>
                </a:solidFill>
                <a:latin typeface="Times New Roman" pitchFamily="18" charset="0"/>
                <a:cs typeface="Times New Roman" pitchFamily="18" charset="0"/>
              </a:rPr>
              <a:t>Chair of pedagogy and educational management </a:t>
            </a:r>
          </a:p>
          <a:p>
            <a:pPr algn="r"/>
            <a:r>
              <a:rPr lang="en-US" sz="1800" dirty="0" err="1" smtClean="0">
                <a:solidFill>
                  <a:schemeClr val="tx1"/>
                </a:solidFill>
                <a:latin typeface="Times New Roman" pitchFamily="18" charset="0"/>
                <a:cs typeface="Times New Roman" pitchFamily="18" charset="0"/>
              </a:rPr>
              <a:t>Zh.T</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Makhambetova</a:t>
            </a:r>
            <a:endParaRPr lang="ru-RU" sz="1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996991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lvl="0" algn="just"/>
            <a:r>
              <a:rPr lang="en-US" sz="2800" dirty="0">
                <a:latin typeface="Times New Roman" pitchFamily="18" charset="0"/>
                <a:cs typeface="Times New Roman" pitchFamily="18" charset="0"/>
              </a:rPr>
              <a:t>Problems of higher education pedagogy are as follows:</a:t>
            </a:r>
            <a:endParaRPr lang="ru-RU"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analysis of current state of higher education and forecast of its development;</a:t>
            </a:r>
            <a:endParaRPr lang="ru-RU"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study of history of higher education;</a:t>
            </a:r>
            <a:endParaRPr lang="ru-RU"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development of theoretical and methodological basis of </a:t>
            </a:r>
            <a:r>
              <a:rPr lang="en-US" sz="2800" dirty="0" smtClean="0">
                <a:latin typeface="Times New Roman" pitchFamily="18" charset="0"/>
                <a:cs typeface="Times New Roman" pitchFamily="18" charset="0"/>
              </a:rPr>
              <a:t>higher</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education</a:t>
            </a:r>
            <a:r>
              <a:rPr lang="en-US" sz="2800" dirty="0">
                <a:latin typeface="Times New Roman" pitchFamily="18" charset="0"/>
                <a:cs typeface="Times New Roman" pitchFamily="18" charset="0"/>
              </a:rPr>
              <a:t>;</a:t>
            </a:r>
            <a:endParaRPr lang="ru-RU" sz="28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684365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lvl="0" algn="just"/>
            <a:r>
              <a:rPr lang="en-US" sz="2800" dirty="0">
                <a:latin typeface="Times New Roman" pitchFamily="18" charset="0"/>
                <a:cs typeface="Times New Roman" pitchFamily="18" charset="0"/>
              </a:rPr>
              <a:t>Pedagogy is one of the sciences studying man, human society, and the conditions of human life; thus, it takes its place alongside such disciplines as philosophy, psychology, economic sciences, ethics, sociology, history, anatomy, physiology, and medicine. It uses their hypotheses and research methods, as well as the results of their research.</a:t>
            </a:r>
            <a:endParaRPr lang="ru-RU" sz="28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909613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lvl="0" algn="just"/>
            <a:r>
              <a:rPr lang="en-US" sz="2800" dirty="0">
                <a:latin typeface="Times New Roman" pitchFamily="18" charset="0"/>
                <a:cs typeface="Times New Roman" pitchFamily="18" charset="0"/>
              </a:rPr>
              <a:t>Pedagogy is considerably influenced by philosophy and psychology.</a:t>
            </a:r>
            <a:endParaRPr lang="ru-RU"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Philosophy forms methodological basis for development of pedagogical science. Philosophy  provides pedagogy with understanding of the world and the nature, the person in this world, his relationships in it. </a:t>
            </a:r>
            <a:endParaRPr lang="ru-RU" sz="28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661282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pPr lvl="0"/>
            <a:r>
              <a:rPr lang="en-US" dirty="0"/>
              <a:t>Philosophy of education represents answers to questions about the purpose of education, a teacher's role, and what should be taught and by what methods.</a:t>
            </a:r>
            <a:endParaRPr lang="ru-RU" dirty="0"/>
          </a:p>
          <a:p>
            <a:pPr lvl="0"/>
            <a:r>
              <a:rPr lang="en-US" dirty="0"/>
              <a:t>definition of curriculum of  higher education;</a:t>
            </a:r>
            <a:endParaRPr lang="ru-RU" dirty="0"/>
          </a:p>
          <a:p>
            <a:pPr marL="0" lvl="0" indent="0">
              <a:buNone/>
            </a:pPr>
            <a:r>
              <a:rPr lang="en-US" dirty="0"/>
              <a:t>• development of educational standards, new methods and forms of teaching;</a:t>
            </a:r>
            <a:endParaRPr lang="ru-RU" dirty="0"/>
          </a:p>
          <a:p>
            <a:pPr marL="0" lvl="0" indent="0">
              <a:buNone/>
            </a:pPr>
            <a:r>
              <a:rPr lang="en-US" dirty="0"/>
              <a:t>• study and compilation of best practices, scientific analysis of pedagogical innovations;</a:t>
            </a:r>
            <a:endParaRPr lang="ru-RU" dirty="0"/>
          </a:p>
          <a:p>
            <a:pPr marL="0" lvl="0" indent="0">
              <a:buNone/>
            </a:pPr>
            <a:r>
              <a:rPr lang="en-US" dirty="0"/>
              <a:t>• innovation activity.</a:t>
            </a:r>
            <a:endParaRPr lang="ru-RU" dirty="0"/>
          </a:p>
          <a:p>
            <a:endParaRPr lang="ru-RU" dirty="0"/>
          </a:p>
        </p:txBody>
      </p:sp>
    </p:spTree>
    <p:extLst>
      <p:ext uri="{BB962C8B-B14F-4D97-AF65-F5344CB8AC3E}">
        <p14:creationId xmlns:p14="http://schemas.microsoft.com/office/powerpoint/2010/main" val="34262756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algn="just"/>
            <a:r>
              <a:rPr lang="ru-RU" b="1" dirty="0"/>
              <a:t> </a:t>
            </a:r>
            <a:r>
              <a:rPr lang="en-US" sz="2800" b="1" dirty="0">
                <a:latin typeface="Times New Roman" pitchFamily="18" charset="0"/>
                <a:cs typeface="Times New Roman" pitchFamily="18" charset="0"/>
              </a:rPr>
              <a:t>Psychology </a:t>
            </a:r>
            <a:r>
              <a:rPr lang="en-US" sz="2800" b="1" dirty="0" smtClean="0">
                <a:latin typeface="Times New Roman" pitchFamily="18" charset="0"/>
                <a:cs typeface="Times New Roman" pitchFamily="18" charset="0"/>
              </a:rPr>
              <a:t>studies</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way </a:t>
            </a:r>
            <a:r>
              <a:rPr lang="en-US" sz="2800" dirty="0">
                <a:latin typeface="Times New Roman" pitchFamily="18" charset="0"/>
                <a:cs typeface="Times New Roman" pitchFamily="18" charset="0"/>
              </a:rPr>
              <a:t>the </a:t>
            </a:r>
            <a:r>
              <a:rPr lang="en-US" sz="2800" u="sng" dirty="0">
                <a:latin typeface="Times New Roman" pitchFamily="18" charset="0"/>
                <a:cs typeface="Times New Roman" pitchFamily="18" charset="0"/>
                <a:hlinkClick r:id="rId2"/>
              </a:rPr>
              <a:t>human</a:t>
            </a:r>
            <a:r>
              <a:rPr lang="en-US" sz="2800" dirty="0">
                <a:latin typeface="Times New Roman" pitchFamily="18" charset="0"/>
                <a:cs typeface="Times New Roman" pitchFamily="18" charset="0"/>
              </a:rPr>
              <a:t> </a:t>
            </a:r>
            <a:r>
              <a:rPr lang="en-US" sz="2800" u="sng" dirty="0">
                <a:latin typeface="Times New Roman" pitchFamily="18" charset="0"/>
                <a:cs typeface="Times New Roman" pitchFamily="18" charset="0"/>
                <a:hlinkClick r:id="rId3"/>
              </a:rPr>
              <a:t>mind</a:t>
            </a:r>
            <a:r>
              <a:rPr lang="en-US" sz="2800" dirty="0">
                <a:latin typeface="Times New Roman" pitchFamily="18" charset="0"/>
                <a:cs typeface="Times New Roman" pitchFamily="18" charset="0"/>
              </a:rPr>
              <a:t> </a:t>
            </a:r>
            <a:r>
              <a:rPr lang="en-US" sz="2800" u="sng" dirty="0">
                <a:latin typeface="Times New Roman" pitchFamily="18" charset="0"/>
                <a:cs typeface="Times New Roman" pitchFamily="18" charset="0"/>
                <a:hlinkClick r:id="rId4"/>
              </a:rPr>
              <a:t>works</a:t>
            </a:r>
            <a:r>
              <a:rPr lang="en-US" sz="2800" dirty="0">
                <a:latin typeface="Times New Roman" pitchFamily="18" charset="0"/>
                <a:cs typeface="Times New Roman" pitchFamily="18" charset="0"/>
              </a:rPr>
              <a:t> and how it </a:t>
            </a:r>
            <a:r>
              <a:rPr lang="en-US" sz="2800" u="sng" dirty="0">
                <a:latin typeface="Times New Roman" pitchFamily="18" charset="0"/>
                <a:cs typeface="Times New Roman" pitchFamily="18" charset="0"/>
                <a:hlinkClick r:id="rId5"/>
              </a:rPr>
              <a:t>influences</a:t>
            </a:r>
            <a:r>
              <a:rPr lang="en-US" sz="2800" dirty="0">
                <a:latin typeface="Times New Roman" pitchFamily="18" charset="0"/>
                <a:cs typeface="Times New Roman" pitchFamily="18" charset="0"/>
              </a:rPr>
              <a:t> </a:t>
            </a:r>
            <a:r>
              <a:rPr lang="en-US" sz="2800" u="sng" dirty="0" err="1">
                <a:latin typeface="Times New Roman" pitchFamily="18" charset="0"/>
                <a:cs typeface="Times New Roman" pitchFamily="18" charset="0"/>
                <a:hlinkClick r:id="rId6"/>
              </a:rPr>
              <a:t>behaviour</a:t>
            </a:r>
            <a:r>
              <a:rPr lang="en-US" sz="2800" dirty="0">
                <a:latin typeface="Times New Roman" pitchFamily="18" charset="0"/>
                <a:cs typeface="Times New Roman" pitchFamily="18" charset="0"/>
              </a:rPr>
              <a:t>. Educational psychology investigates how people learn including topics such as student outcomes, the instructional process, individual differences in learning, It also studies the social, emotional, and cognitive processes that are involved in learning throughout the entire lifespan. </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460550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a:bodyPr>
          <a:lstStyle/>
          <a:p>
            <a:pPr lvl="0"/>
            <a:r>
              <a:rPr lang="en-US" dirty="0"/>
              <a:t>Educators apply learning theories which are descriptive to develop new effective teaching strategies  and  methods which are prescriptive in order to use them in educational process</a:t>
            </a:r>
            <a:r>
              <a:rPr lang="en-US" dirty="0" smtClean="0"/>
              <a:t>.</a:t>
            </a:r>
          </a:p>
          <a:p>
            <a:pPr marL="0" indent="0">
              <a:buNone/>
            </a:pPr>
            <a:r>
              <a:rPr lang="en-US" b="1" i="1" u="sng" dirty="0" smtClean="0"/>
              <a:t>Descriptive</a:t>
            </a:r>
            <a:r>
              <a:rPr lang="en-US" i="1" dirty="0" smtClean="0"/>
              <a:t>-</a:t>
            </a:r>
            <a:r>
              <a:rPr lang="en-US" dirty="0" smtClean="0"/>
              <a:t>expressing </a:t>
            </a:r>
            <a:r>
              <a:rPr lang="en-US" dirty="0"/>
              <a:t>the quality, kind, or condition of what is denoted by the modified term </a:t>
            </a:r>
            <a:r>
              <a:rPr lang="en-US" i="1" dirty="0"/>
              <a:t>hot</a:t>
            </a:r>
            <a:r>
              <a:rPr lang="en-US" dirty="0"/>
              <a:t> in "hot water" is a descriptive adjective</a:t>
            </a:r>
          </a:p>
          <a:p>
            <a:pPr marL="0" lvl="0" indent="0">
              <a:buNone/>
            </a:pPr>
            <a:r>
              <a:rPr lang="en-US" dirty="0" smtClean="0"/>
              <a:t>(https</a:t>
            </a:r>
            <a:r>
              <a:rPr lang="en-US" dirty="0"/>
              <a:t>://</a:t>
            </a:r>
            <a:r>
              <a:rPr lang="en-US" dirty="0" smtClean="0"/>
              <a:t>www.merriam-webster.com/dictionary/descriptive)</a:t>
            </a:r>
            <a:endParaRPr lang="ru-RU" dirty="0"/>
          </a:p>
          <a:p>
            <a:pPr marL="0" indent="0">
              <a:buNone/>
            </a:pPr>
            <a:endParaRPr lang="ru-RU" dirty="0"/>
          </a:p>
        </p:txBody>
      </p:sp>
    </p:spTree>
    <p:extLst>
      <p:ext uri="{BB962C8B-B14F-4D97-AF65-F5344CB8AC3E}">
        <p14:creationId xmlns:p14="http://schemas.microsoft.com/office/powerpoint/2010/main" val="1371113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b="1" i="1" u="sng" dirty="0" smtClean="0"/>
              <a:t>Prescriptive-</a:t>
            </a:r>
            <a:r>
              <a:rPr lang="en-US" dirty="0"/>
              <a:t> giving exact rules, directions, or instructions about how you should do something Critics claim the new rules/regulations are too </a:t>
            </a:r>
            <a:r>
              <a:rPr lang="en-US" i="1" dirty="0"/>
              <a:t>prescriptive</a:t>
            </a:r>
            <a:r>
              <a:rPr lang="en-US" dirty="0"/>
              <a:t>. (http://www.learnersdictionary.com/definition/prescriptive)</a:t>
            </a:r>
          </a:p>
          <a:p>
            <a:endParaRPr lang="ru-RU" b="1" i="1" u="sng" dirty="0"/>
          </a:p>
        </p:txBody>
      </p:sp>
    </p:spTree>
    <p:extLst>
      <p:ext uri="{BB962C8B-B14F-4D97-AF65-F5344CB8AC3E}">
        <p14:creationId xmlns:p14="http://schemas.microsoft.com/office/powerpoint/2010/main" val="2817923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a:t>Pedagogy is also connected with sociology and its branch educational sociology, medicine, economic sciences, etc.</a:t>
            </a:r>
            <a:endParaRPr lang="ru-RU" dirty="0"/>
          </a:p>
          <a:p>
            <a:endParaRPr lang="ru-RU" dirty="0"/>
          </a:p>
        </p:txBody>
      </p:sp>
    </p:spTree>
    <p:extLst>
      <p:ext uri="{BB962C8B-B14F-4D97-AF65-F5344CB8AC3E}">
        <p14:creationId xmlns:p14="http://schemas.microsoft.com/office/powerpoint/2010/main" val="484401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t>The </a:t>
            </a:r>
            <a:r>
              <a:rPr lang="en-US" b="1" dirty="0"/>
              <a:t>main categories of higher education pedagogy </a:t>
            </a:r>
            <a:r>
              <a:rPr lang="en-US" dirty="0" smtClean="0"/>
              <a:t>are </a:t>
            </a:r>
            <a:r>
              <a:rPr lang="en-US" dirty="0"/>
              <a:t>as follows:</a:t>
            </a:r>
            <a:endParaRPr lang="ru-RU" dirty="0"/>
          </a:p>
        </p:txBody>
      </p:sp>
      <p:sp>
        <p:nvSpPr>
          <p:cNvPr id="3" name="Объект 2"/>
          <p:cNvSpPr>
            <a:spLocks noGrp="1"/>
          </p:cNvSpPr>
          <p:nvPr>
            <p:ph idx="1"/>
          </p:nvPr>
        </p:nvSpPr>
        <p:spPr/>
        <p:txBody>
          <a:bodyPr>
            <a:normAutofit/>
          </a:bodyPr>
          <a:lstStyle/>
          <a:p>
            <a:endParaRPr lang="en-US" dirty="0" smtClean="0"/>
          </a:p>
          <a:p>
            <a:r>
              <a:rPr lang="en-US" dirty="0" smtClean="0"/>
              <a:t>education</a:t>
            </a:r>
            <a:r>
              <a:rPr lang="en-US" dirty="0"/>
              <a:t>, instruction, character education, pedagogical system, pedagogical  process, teacher, student, research activity.</a:t>
            </a:r>
            <a:endParaRPr lang="ru-RU" dirty="0"/>
          </a:p>
          <a:p>
            <a:r>
              <a:rPr lang="en-US" dirty="0"/>
              <a:t>Education is the process of receiving or giving systematic instruction (i.e. the process of teaching and learning), especially at a school or university.</a:t>
            </a:r>
            <a:endParaRPr lang="ru-RU" dirty="0"/>
          </a:p>
        </p:txBody>
      </p:sp>
    </p:spTree>
    <p:extLst>
      <p:ext uri="{BB962C8B-B14F-4D97-AF65-F5344CB8AC3E}">
        <p14:creationId xmlns:p14="http://schemas.microsoft.com/office/powerpoint/2010/main" val="42469321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en-US" dirty="0"/>
              <a:t>Instruction in the process comprising the two interconnected parts of a single whole: teaching, the pedagogue’s transmittal of knowledge and his supervision of students’ independent work; and learning, the students’ mastery of a system of knowledge, skills, and habits.</a:t>
            </a:r>
            <a:endParaRPr lang="ru-RU" dirty="0"/>
          </a:p>
          <a:p>
            <a:r>
              <a:rPr lang="en-US" dirty="0"/>
              <a:t>Character education is  the process of  personality formation by means of goal-oriented influence in order to instill in students important core, ethical and performance values.</a:t>
            </a:r>
            <a:endParaRPr lang="ru-RU" dirty="0"/>
          </a:p>
          <a:p>
            <a:endParaRPr lang="ru-RU" dirty="0"/>
          </a:p>
        </p:txBody>
      </p:sp>
    </p:spTree>
    <p:extLst>
      <p:ext uri="{BB962C8B-B14F-4D97-AF65-F5344CB8AC3E}">
        <p14:creationId xmlns:p14="http://schemas.microsoft.com/office/powerpoint/2010/main" val="3793809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lvl="0"/>
            <a:r>
              <a:rPr lang="en-US" sz="2800" dirty="0">
                <a:latin typeface="Times New Roman" pitchFamily="18" charset="0"/>
                <a:cs typeface="Times New Roman" pitchFamily="18" charset="0"/>
              </a:rPr>
              <a:t>Pedagogical sciences</a:t>
            </a:r>
            <a:endParaRPr lang="ru-RU" sz="2800" dirty="0">
              <a:latin typeface="Times New Roman" pitchFamily="18" charset="0"/>
              <a:cs typeface="Times New Roman" pitchFamily="18" charset="0"/>
            </a:endParaRPr>
          </a:p>
          <a:p>
            <a:pPr lvl="0"/>
            <a:r>
              <a:rPr lang="en-US" sz="2800" dirty="0">
                <a:latin typeface="Times New Roman" pitchFamily="18" charset="0"/>
                <a:cs typeface="Times New Roman" pitchFamily="18" charset="0"/>
              </a:rPr>
              <a:t>Higher education pedagogy</a:t>
            </a:r>
            <a:endParaRPr lang="ru-RU" sz="2800" dirty="0">
              <a:latin typeface="Times New Roman" pitchFamily="18" charset="0"/>
              <a:cs typeface="Times New Roman" pitchFamily="18" charset="0"/>
            </a:endParaRPr>
          </a:p>
          <a:p>
            <a:pPr lvl="0"/>
            <a:r>
              <a:rPr lang="en-US" sz="2800" dirty="0">
                <a:latin typeface="Times New Roman" pitchFamily="18" charset="0"/>
                <a:cs typeface="Times New Roman" pitchFamily="18" charset="0"/>
              </a:rPr>
              <a:t>Connection of pedagogy with other sciences.</a:t>
            </a:r>
            <a:endParaRPr lang="ru-RU" sz="2800" dirty="0">
              <a:latin typeface="Times New Roman" pitchFamily="18" charset="0"/>
              <a:cs typeface="Times New Roman" pitchFamily="18" charset="0"/>
            </a:endParaRPr>
          </a:p>
          <a:p>
            <a:pPr lvl="0"/>
            <a:r>
              <a:rPr lang="en-US" sz="2800" dirty="0">
                <a:latin typeface="Times New Roman" pitchFamily="18" charset="0"/>
                <a:cs typeface="Times New Roman" pitchFamily="18" charset="0"/>
              </a:rPr>
              <a:t>The main categories of higher education pedagogy.</a:t>
            </a:r>
            <a:endParaRPr lang="ru-RU" sz="28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2472204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pPr algn="just"/>
            <a:r>
              <a:rPr lang="en-US" b="1" i="1" dirty="0"/>
              <a:t>Pedagogical system </a:t>
            </a:r>
            <a:r>
              <a:rPr lang="en-US" dirty="0"/>
              <a:t>includes the four components. They are educator, </a:t>
            </a:r>
            <a:r>
              <a:rPr lang="en-US" dirty="0" err="1"/>
              <a:t>educatee</a:t>
            </a:r>
            <a:r>
              <a:rPr lang="en-US" dirty="0"/>
              <a:t>, curriculum, facilities and resources.</a:t>
            </a:r>
            <a:endParaRPr lang="ru-RU" dirty="0"/>
          </a:p>
          <a:p>
            <a:pPr algn="just"/>
            <a:r>
              <a:rPr lang="en-US" dirty="0"/>
              <a:t>Pedagogical process is the specially organized interaction of teachers and students (pedagogical interaction) for the purpose of  transmitting and assimilating  knowledge, skills, and habits and the modes of cognition necessary  for life and work in human society. Pedagogical process is characterized  by goals, tasks, curriculum, teaching methods and outcomes. </a:t>
            </a:r>
            <a:endParaRPr lang="ru-RU" dirty="0"/>
          </a:p>
        </p:txBody>
      </p:sp>
    </p:spTree>
    <p:extLst>
      <p:ext uri="{BB962C8B-B14F-4D97-AF65-F5344CB8AC3E}">
        <p14:creationId xmlns:p14="http://schemas.microsoft.com/office/powerpoint/2010/main" val="3922942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en-US" dirty="0"/>
              <a:t>Pedagogical process at school consists of the three processes that are instruction, character education, development;  the pedagogical process in higher education institution comprises research activity in addition to them as the fourth process.</a:t>
            </a:r>
            <a:endParaRPr lang="ru-RU" dirty="0"/>
          </a:p>
          <a:p>
            <a:endParaRPr lang="ru-RU" dirty="0"/>
          </a:p>
        </p:txBody>
      </p:sp>
    </p:spTree>
    <p:extLst>
      <p:ext uri="{BB962C8B-B14F-4D97-AF65-F5344CB8AC3E}">
        <p14:creationId xmlns:p14="http://schemas.microsoft.com/office/powerpoint/2010/main" val="3766921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i="1" dirty="0" smtClean="0"/>
              <a:t/>
            </a:r>
            <a:br>
              <a:rPr lang="en-US" i="1" dirty="0" smtClean="0"/>
            </a:br>
            <a:r>
              <a:rPr lang="en-US" i="1" dirty="0" smtClean="0"/>
              <a:t>Reference</a:t>
            </a:r>
            <a:r>
              <a:rPr lang="en-US" i="1" dirty="0"/>
              <a:t>:</a:t>
            </a:r>
            <a:r>
              <a:rPr lang="ru-RU" dirty="0"/>
              <a:t> </a:t>
            </a:r>
            <a:br>
              <a:rPr lang="ru-RU" dirty="0"/>
            </a:br>
            <a:endParaRPr lang="ru-RU" dirty="0"/>
          </a:p>
        </p:txBody>
      </p:sp>
      <p:sp>
        <p:nvSpPr>
          <p:cNvPr id="3" name="Объект 2"/>
          <p:cNvSpPr>
            <a:spLocks noGrp="1"/>
          </p:cNvSpPr>
          <p:nvPr>
            <p:ph idx="1"/>
          </p:nvPr>
        </p:nvSpPr>
        <p:spPr/>
        <p:txBody>
          <a:bodyPr/>
          <a:lstStyle/>
          <a:p>
            <a:pPr lvl="0"/>
            <a:r>
              <a:rPr lang="en-US" sz="1800" dirty="0" smtClean="0">
                <a:latin typeface="Times New Roman" pitchFamily="18" charset="0"/>
                <a:cs typeface="Times New Roman" pitchFamily="18" charset="0"/>
              </a:rPr>
              <a:t>1</a:t>
            </a:r>
            <a:r>
              <a:rPr lang="en-US" sz="1800" dirty="0">
                <a:latin typeface="Times New Roman" pitchFamily="18" charset="0"/>
                <a:cs typeface="Times New Roman" pitchFamily="18" charset="0"/>
              </a:rPr>
              <a:t>. S.U. </a:t>
            </a:r>
            <a:r>
              <a:rPr lang="en-US" sz="1800" dirty="0" err="1">
                <a:latin typeface="Times New Roman" pitchFamily="18" charset="0"/>
                <a:cs typeface="Times New Roman" pitchFamily="18" charset="0"/>
              </a:rPr>
              <a:t>Naushabayeva</a:t>
            </a:r>
            <a:r>
              <a:rPr lang="en-US" sz="1800" dirty="0">
                <a:latin typeface="Times New Roman" pitchFamily="18" charset="0"/>
                <a:cs typeface="Times New Roman" pitchFamily="18" charset="0"/>
              </a:rPr>
              <a:t>. Pedagogy of higher education. Educational </a:t>
            </a:r>
            <a:r>
              <a:rPr lang="en-US" sz="1800" dirty="0" err="1">
                <a:latin typeface="Times New Roman" pitchFamily="18" charset="0"/>
                <a:cs typeface="Times New Roman" pitchFamily="18" charset="0"/>
              </a:rPr>
              <a:t>manual.Almaty</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Qazaq</a:t>
            </a:r>
            <a:r>
              <a:rPr lang="en-US" sz="1800" dirty="0">
                <a:latin typeface="Times New Roman" pitchFamily="18" charset="0"/>
                <a:cs typeface="Times New Roman" pitchFamily="18" charset="0"/>
              </a:rPr>
              <a:t> university.2016</a:t>
            </a:r>
            <a:endParaRPr lang="ru-RU" sz="1800" dirty="0">
              <a:latin typeface="Times New Roman" pitchFamily="18" charset="0"/>
              <a:cs typeface="Times New Roman" pitchFamily="18" charset="0"/>
            </a:endParaRPr>
          </a:p>
          <a:p>
            <a:pPr lvl="0"/>
            <a:r>
              <a:rPr lang="ru-RU" sz="1800" dirty="0" err="1">
                <a:latin typeface="Times New Roman" pitchFamily="18" charset="0"/>
                <a:cs typeface="Times New Roman" pitchFamily="18" charset="0"/>
              </a:rPr>
              <a:t>Мынбаева</a:t>
            </a:r>
            <a:r>
              <a:rPr lang="ru-RU" sz="1800" dirty="0">
                <a:latin typeface="Times New Roman" pitchFamily="18" charset="0"/>
                <a:cs typeface="Times New Roman" pitchFamily="18" charset="0"/>
              </a:rPr>
              <a:t> А.К Основы педагогики высшей школы. - Алматы, 2013</a:t>
            </a:r>
          </a:p>
          <a:p>
            <a:pPr marL="0" indent="0">
              <a:buNone/>
            </a:pPr>
            <a:r>
              <a:rPr lang="ru-RU" dirty="0"/>
              <a:t> </a:t>
            </a:r>
          </a:p>
          <a:p>
            <a:endParaRPr lang="ru-RU" dirty="0"/>
          </a:p>
        </p:txBody>
      </p:sp>
    </p:spTree>
    <p:extLst>
      <p:ext uri="{BB962C8B-B14F-4D97-AF65-F5344CB8AC3E}">
        <p14:creationId xmlns:p14="http://schemas.microsoft.com/office/powerpoint/2010/main" val="2680151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pPr algn="just"/>
            <a:r>
              <a:rPr lang="en-US" sz="3300" u="sng" dirty="0">
                <a:latin typeface="Times New Roman" pitchFamily="18" charset="0"/>
                <a:cs typeface="Times New Roman" pitchFamily="18" charset="0"/>
              </a:rPr>
              <a:t>Pedagogy is a science about education of a person.</a:t>
            </a:r>
            <a:endParaRPr lang="ru-RU" sz="3300" u="sng" dirty="0">
              <a:latin typeface="Times New Roman" pitchFamily="18" charset="0"/>
              <a:cs typeface="Times New Roman" pitchFamily="18" charset="0"/>
            </a:endParaRPr>
          </a:p>
          <a:p>
            <a:pPr algn="just"/>
            <a:r>
              <a:rPr lang="en-US" sz="3300" dirty="0">
                <a:latin typeface="Times New Roman" pitchFamily="18" charset="0"/>
                <a:cs typeface="Times New Roman" pitchFamily="18" charset="0"/>
              </a:rPr>
              <a:t>According to B. Bernstein, pedagogy is a sustained process whereby somebody(s) acquires new forms or develops existing forms of conduct, knowledge, practice and criteria from somebody(s) or something deemed to be an appropriate provider and evaluator.</a:t>
            </a:r>
            <a:endParaRPr lang="ru-RU" sz="3300" dirty="0">
              <a:latin typeface="Times New Roman" pitchFamily="18" charset="0"/>
              <a:cs typeface="Times New Roman" pitchFamily="18" charset="0"/>
            </a:endParaRPr>
          </a:p>
          <a:p>
            <a:pPr algn="just"/>
            <a:r>
              <a:rPr lang="en-US" sz="3300" dirty="0">
                <a:latin typeface="Times New Roman" pitchFamily="18" charset="0"/>
                <a:cs typeface="Times New Roman" pitchFamily="18" charset="0"/>
              </a:rPr>
              <a:t>Pedagogy concerns two spheres of human  activity: </a:t>
            </a:r>
            <a:r>
              <a:rPr lang="en-US" sz="3300" i="1" dirty="0">
                <a:latin typeface="Times New Roman" pitchFamily="18" charset="0"/>
                <a:cs typeface="Times New Roman" pitchFamily="18" charset="0"/>
              </a:rPr>
              <a:t>pedagogical science  and pedagogical practice</a:t>
            </a:r>
            <a:r>
              <a:rPr lang="en-US" sz="3300" dirty="0">
                <a:latin typeface="Times New Roman" pitchFamily="18" charset="0"/>
                <a:cs typeface="Times New Roman" pitchFamily="18" charset="0"/>
              </a:rPr>
              <a:t>.</a:t>
            </a:r>
            <a:endParaRPr lang="ru-RU" sz="3300" dirty="0">
              <a:latin typeface="Times New Roman" pitchFamily="18" charset="0"/>
              <a:cs typeface="Times New Roman" pitchFamily="18" charset="0"/>
            </a:endParaRPr>
          </a:p>
          <a:p>
            <a:pPr algn="just"/>
            <a:r>
              <a:rPr lang="en-US" sz="3300" dirty="0">
                <a:latin typeface="Times New Roman" pitchFamily="18" charset="0"/>
                <a:cs typeface="Times New Roman" pitchFamily="18" charset="0"/>
              </a:rPr>
              <a:t>Pedagogy nowadays is a ramified system of scientific knowledge.  Pedagogy includes the following branches:</a:t>
            </a:r>
            <a:endParaRPr lang="ru-RU" sz="33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164990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just">
              <a:buNone/>
            </a:pPr>
            <a:r>
              <a:rPr lang="en-US" sz="2800" b="1" dirty="0">
                <a:latin typeface="Times New Roman" pitchFamily="18" charset="0"/>
                <a:cs typeface="Times New Roman" pitchFamily="18" charset="0"/>
              </a:rPr>
              <a:t>General pedagogy </a:t>
            </a:r>
            <a:r>
              <a:rPr lang="en-US" sz="2800" dirty="0">
                <a:latin typeface="Times New Roman" pitchFamily="18" charset="0"/>
                <a:cs typeface="Times New Roman" pitchFamily="18" charset="0"/>
              </a:rPr>
              <a:t>investigates main regularities of education as specially organized pedagogical process and forms the basis of all branches of pedagogical knowledge. It consists of </a:t>
            </a:r>
            <a:r>
              <a:rPr lang="en-US" sz="2800" b="1" u="sng" dirty="0">
                <a:latin typeface="Times New Roman" pitchFamily="18" charset="0"/>
                <a:cs typeface="Times New Roman" pitchFamily="18" charset="0"/>
              </a:rPr>
              <a:t>4 major parts:</a:t>
            </a:r>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general fundamentals of pedagogy; didactics (theory of training); theory of character education, management of educational systems.</a:t>
            </a:r>
            <a:endParaRPr lang="ru-RU" sz="28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846980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1268760"/>
            <a:ext cx="8229600" cy="4857403"/>
          </a:xfrm>
        </p:spPr>
        <p:txBody>
          <a:bodyPr>
            <a:normAutofit lnSpcReduction="10000"/>
          </a:bodyPr>
          <a:lstStyle/>
          <a:p>
            <a:pPr marL="0" indent="0" algn="just">
              <a:buNone/>
            </a:pPr>
            <a:r>
              <a:rPr lang="en-US" sz="2800" b="1" dirty="0">
                <a:latin typeface="Times New Roman" pitchFamily="18" charset="0"/>
                <a:cs typeface="Times New Roman" pitchFamily="18" charset="0"/>
              </a:rPr>
              <a:t>History of pedagogy. </a:t>
            </a:r>
            <a:r>
              <a:rPr lang="en-US" sz="2800" dirty="0">
                <a:latin typeface="Times New Roman" pitchFamily="18" charset="0"/>
                <a:cs typeface="Times New Roman" pitchFamily="18" charset="0"/>
              </a:rPr>
              <a:t>History of pedagogy studies development of pedagogical ideas, theories and education systems. </a:t>
            </a:r>
            <a:endParaRPr lang="en-US" sz="2800" dirty="0" smtClean="0">
              <a:latin typeface="Times New Roman" pitchFamily="18" charset="0"/>
              <a:cs typeface="Times New Roman" pitchFamily="18" charset="0"/>
            </a:endParaRPr>
          </a:p>
          <a:p>
            <a:pPr marL="0" indent="0" algn="just">
              <a:buNone/>
            </a:pPr>
            <a:r>
              <a:rPr lang="en-US" sz="2800" b="1" dirty="0" smtClean="0">
                <a:latin typeface="Times New Roman" pitchFamily="18" charset="0"/>
                <a:cs typeface="Times New Roman" pitchFamily="18" charset="0"/>
              </a:rPr>
              <a:t>Comparative </a:t>
            </a:r>
            <a:r>
              <a:rPr lang="en-US" sz="2800" b="1" dirty="0">
                <a:latin typeface="Times New Roman" pitchFamily="18" charset="0"/>
                <a:cs typeface="Times New Roman" pitchFamily="18" charset="0"/>
              </a:rPr>
              <a:t>pedagogy. </a:t>
            </a:r>
            <a:r>
              <a:rPr lang="en-US" sz="2800" dirty="0">
                <a:latin typeface="Times New Roman" pitchFamily="18" charset="0"/>
                <a:cs typeface="Times New Roman" pitchFamily="18" charset="0"/>
              </a:rPr>
              <a:t>Comparative pedagogy is engaged in the analysis, comparison of education in different countries</a:t>
            </a:r>
            <a:r>
              <a:rPr lang="en-US" sz="2800" dirty="0" smtClean="0">
                <a:latin typeface="Times New Roman" pitchFamily="18" charset="0"/>
                <a:cs typeface="Times New Roman" pitchFamily="18" charset="0"/>
              </a:rPr>
              <a:t>.</a:t>
            </a:r>
          </a:p>
          <a:p>
            <a:pPr marL="0" indent="0" algn="just">
              <a:buNone/>
            </a:pPr>
            <a:r>
              <a:rPr lang="en-US" sz="2800" b="1" dirty="0" smtClean="0">
                <a:latin typeface="Times New Roman" pitchFamily="18" charset="0"/>
                <a:cs typeface="Times New Roman" pitchFamily="18" charset="0"/>
              </a:rPr>
              <a:t>Special  </a:t>
            </a:r>
            <a:r>
              <a:rPr lang="en-US" sz="2800" b="1" dirty="0">
                <a:latin typeface="Times New Roman" pitchFamily="18" charset="0"/>
                <a:cs typeface="Times New Roman" pitchFamily="18" charset="0"/>
              </a:rPr>
              <a:t>needs pedagogy  </a:t>
            </a:r>
            <a:r>
              <a:rPr lang="en-US" sz="2800" dirty="0">
                <a:latin typeface="Times New Roman" pitchFamily="18" charset="0"/>
                <a:cs typeface="Times New Roman" pitchFamily="18" charset="0"/>
              </a:rPr>
              <a:t>or </a:t>
            </a:r>
            <a:r>
              <a:rPr lang="en-US" sz="2800" b="1" dirty="0">
                <a:latin typeface="Times New Roman" pitchFamily="18" charset="0"/>
                <a:cs typeface="Times New Roman" pitchFamily="18" charset="0"/>
              </a:rPr>
              <a:t>correction pedagogy </a:t>
            </a:r>
            <a:r>
              <a:rPr lang="en-US" sz="2800" dirty="0">
                <a:latin typeface="Times New Roman" pitchFamily="18" charset="0"/>
                <a:cs typeface="Times New Roman" pitchFamily="18" charset="0"/>
              </a:rPr>
              <a:t>includes  </a:t>
            </a:r>
            <a:r>
              <a:rPr lang="en-US" sz="2800" dirty="0" err="1">
                <a:latin typeface="Times New Roman" pitchFamily="18" charset="0"/>
                <a:cs typeface="Times New Roman" pitchFamily="18" charset="0"/>
              </a:rPr>
              <a:t>surdopedagogy</a:t>
            </a:r>
            <a:r>
              <a:rPr lang="en-US" sz="2800" dirty="0">
                <a:latin typeface="Times New Roman" pitchFamily="18" charset="0"/>
                <a:cs typeface="Times New Roman" pitchFamily="18" charset="0"/>
              </a:rPr>
              <a:t> (or deaf education), </a:t>
            </a:r>
            <a:r>
              <a:rPr lang="en-US" sz="2800" dirty="0" err="1">
                <a:latin typeface="Times New Roman" pitchFamily="18" charset="0"/>
                <a:cs typeface="Times New Roman" pitchFamily="18" charset="0"/>
              </a:rPr>
              <a:t>tiflopedagogy</a:t>
            </a:r>
            <a:r>
              <a:rPr lang="en-US" sz="2800" dirty="0">
                <a:latin typeface="Times New Roman" pitchFamily="18" charset="0"/>
                <a:cs typeface="Times New Roman" pitchFamily="18" charset="0"/>
              </a:rPr>
              <a:t> (pedagogy for blind and visually impaired), </a:t>
            </a:r>
            <a:r>
              <a:rPr lang="en-US" sz="2800" dirty="0" err="1">
                <a:latin typeface="Times New Roman" pitchFamily="18" charset="0"/>
                <a:cs typeface="Times New Roman" pitchFamily="18" charset="0"/>
              </a:rPr>
              <a:t>oligophrenopedagogy</a:t>
            </a:r>
            <a:r>
              <a:rPr lang="en-US" sz="2800" dirty="0">
                <a:latin typeface="Times New Roman" pitchFamily="18" charset="0"/>
                <a:cs typeface="Times New Roman" pitchFamily="18" charset="0"/>
              </a:rPr>
              <a:t> (pedagogy for mentally impaired), </a:t>
            </a:r>
            <a:r>
              <a:rPr lang="en-US" sz="2800" dirty="0" err="1">
                <a:latin typeface="Times New Roman" pitchFamily="18" charset="0"/>
                <a:cs typeface="Times New Roman" pitchFamily="18" charset="0"/>
              </a:rPr>
              <a:t>logopedia</a:t>
            </a:r>
            <a:r>
              <a:rPr lang="en-US" sz="2800" dirty="0">
                <a:latin typeface="Times New Roman" pitchFamily="18" charset="0"/>
                <a:cs typeface="Times New Roman" pitchFamily="18" charset="0"/>
              </a:rPr>
              <a:t> (speech training</a:t>
            </a:r>
            <a:r>
              <a:rPr lang="en-US"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1062668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en-US" sz="2800" b="1" dirty="0">
                <a:latin typeface="Times New Roman" pitchFamily="18" charset="0"/>
                <a:cs typeface="Times New Roman" pitchFamily="18" charset="0"/>
              </a:rPr>
              <a:t>Developmental pedagogy </a:t>
            </a:r>
            <a:r>
              <a:rPr lang="en-US" sz="2800" dirty="0">
                <a:latin typeface="Times New Roman" pitchFamily="18" charset="0"/>
                <a:cs typeface="Times New Roman" pitchFamily="18" charset="0"/>
              </a:rPr>
              <a:t>is a special group of pedagogical sciences studying education of specific age groups. It includes</a:t>
            </a: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Early </a:t>
            </a:r>
            <a:r>
              <a:rPr lang="en-US" sz="2800" b="1" dirty="0">
                <a:latin typeface="Times New Roman" pitchFamily="18" charset="0"/>
                <a:cs typeface="Times New Roman" pitchFamily="18" charset="0"/>
              </a:rPr>
              <a:t>childhood pedagogy;</a:t>
            </a:r>
            <a:r>
              <a:rPr lang="en-US" sz="2800" dirty="0">
                <a:latin typeface="Times New Roman" pitchFamily="18" charset="0"/>
                <a:cs typeface="Times New Roman" pitchFamily="18" charset="0"/>
              </a:rPr>
              <a:t> </a:t>
            </a:r>
            <a:r>
              <a:rPr lang="en-US" sz="2800" b="1" dirty="0">
                <a:latin typeface="Times New Roman" pitchFamily="18" charset="0"/>
                <a:cs typeface="Times New Roman" pitchFamily="18" charset="0"/>
              </a:rPr>
              <a:t>Pre-school pedagogy;</a:t>
            </a:r>
            <a:r>
              <a:rPr lang="en-US" sz="2800" dirty="0">
                <a:latin typeface="Times New Roman" pitchFamily="18" charset="0"/>
                <a:cs typeface="Times New Roman" pitchFamily="18" charset="0"/>
              </a:rPr>
              <a:t> </a:t>
            </a:r>
            <a:r>
              <a:rPr lang="en-US" sz="2800" b="1" dirty="0">
                <a:latin typeface="Times New Roman" pitchFamily="18" charset="0"/>
                <a:cs typeface="Times New Roman" pitchFamily="18" charset="0"/>
              </a:rPr>
              <a:t>School pedagogy;</a:t>
            </a:r>
            <a:r>
              <a:rPr lang="en-US" sz="2800" dirty="0">
                <a:latin typeface="Times New Roman" pitchFamily="18" charset="0"/>
                <a:cs typeface="Times New Roman" pitchFamily="18" charset="0"/>
              </a:rPr>
              <a:t> </a:t>
            </a:r>
            <a:r>
              <a:rPr lang="en-US" sz="2800" b="1" dirty="0">
                <a:latin typeface="Times New Roman" pitchFamily="18" charset="0"/>
                <a:cs typeface="Times New Roman" pitchFamily="18" charset="0"/>
              </a:rPr>
              <a:t>Higher education pedagogy; </a:t>
            </a:r>
            <a:r>
              <a:rPr lang="en-US" sz="2800" dirty="0">
                <a:latin typeface="Times New Roman" pitchFamily="18" charset="0"/>
                <a:cs typeface="Times New Roman" pitchFamily="18" charset="0"/>
              </a:rPr>
              <a:t>and Pedagogy of adults</a:t>
            </a:r>
            <a:r>
              <a:rPr lang="en-US" sz="2800" b="1" dirty="0">
                <a:latin typeface="Times New Roman" pitchFamily="18" charset="0"/>
                <a:cs typeface="Times New Roman" pitchFamily="18" charset="0"/>
              </a:rPr>
              <a:t>  (Andragogy)</a:t>
            </a:r>
            <a:r>
              <a:rPr lang="en-US" sz="2800" dirty="0">
                <a:latin typeface="Times New Roman" pitchFamily="18" charset="0"/>
                <a:cs typeface="Times New Roman" pitchFamily="18" charset="0"/>
              </a:rPr>
              <a:t>.</a:t>
            </a:r>
            <a:endParaRPr lang="ru-RU" sz="28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219773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pPr lvl="0" algn="just"/>
            <a:r>
              <a:rPr lang="en-US" sz="3000" b="1" dirty="0">
                <a:latin typeface="Times New Roman" pitchFamily="18" charset="0"/>
                <a:cs typeface="Times New Roman" pitchFamily="18" charset="0"/>
              </a:rPr>
              <a:t>Methods of teaching disciplines or  Technique of teaching disciplines.</a:t>
            </a:r>
            <a:endParaRPr lang="ru-RU" sz="3000" dirty="0">
              <a:latin typeface="Times New Roman" pitchFamily="18" charset="0"/>
              <a:cs typeface="Times New Roman" pitchFamily="18" charset="0"/>
            </a:endParaRPr>
          </a:p>
          <a:p>
            <a:pPr marL="0" indent="0" algn="just">
              <a:buNone/>
            </a:pPr>
            <a:r>
              <a:rPr lang="en-US" sz="3000" dirty="0">
                <a:latin typeface="Times New Roman" pitchFamily="18" charset="0"/>
                <a:cs typeface="Times New Roman" pitchFamily="18" charset="0"/>
              </a:rPr>
              <a:t>This branch of pedagogy investigates teaching and learning in different disciplines in all types of educational institutions, for example: </a:t>
            </a:r>
            <a:r>
              <a:rPr lang="en-US" sz="3000" dirty="0" err="1">
                <a:latin typeface="Times New Roman" pitchFamily="18" charset="0"/>
                <a:cs typeface="Times New Roman" pitchFamily="18" charset="0"/>
              </a:rPr>
              <a:t>Language,Literature</a:t>
            </a:r>
            <a:r>
              <a:rPr lang="en-US" sz="3000" dirty="0">
                <a:latin typeface="Times New Roman" pitchFamily="18" charset="0"/>
                <a:cs typeface="Times New Roman" pitchFamily="18" charset="0"/>
              </a:rPr>
              <a:t>, History, Chemistry, </a:t>
            </a:r>
            <a:r>
              <a:rPr lang="en-US" sz="3000" dirty="0" err="1">
                <a:latin typeface="Times New Roman" pitchFamily="18" charset="0"/>
                <a:cs typeface="Times New Roman" pitchFamily="18" charset="0"/>
              </a:rPr>
              <a:t>Mathematic,Physics</a:t>
            </a:r>
            <a:r>
              <a:rPr lang="en-US" sz="3000" dirty="0">
                <a:latin typeface="Times New Roman" pitchFamily="18" charset="0"/>
                <a:cs typeface="Times New Roman" pitchFamily="18" charset="0"/>
              </a:rPr>
              <a:t>,  etc.</a:t>
            </a:r>
            <a:endParaRPr lang="ru-RU" sz="3000" dirty="0">
              <a:latin typeface="Times New Roman" pitchFamily="18" charset="0"/>
              <a:cs typeface="Times New Roman" pitchFamily="18" charset="0"/>
            </a:endParaRPr>
          </a:p>
          <a:p>
            <a:pPr marL="0" lvl="0" indent="0" algn="just">
              <a:buNone/>
            </a:pPr>
            <a:r>
              <a:rPr lang="en-US" sz="3000" dirty="0">
                <a:latin typeface="Times New Roman" pitchFamily="18" charset="0"/>
                <a:cs typeface="Times New Roman" pitchFamily="18" charset="0"/>
              </a:rPr>
              <a:t>Vocational education pedagogy studies education within </a:t>
            </a:r>
            <a:r>
              <a:rPr lang="en-US" sz="3000" u="sng" dirty="0">
                <a:latin typeface="Times New Roman" pitchFamily="18" charset="0"/>
                <a:cs typeface="Times New Roman" pitchFamily="18" charset="0"/>
                <a:hlinkClick r:id="rId2"/>
              </a:rPr>
              <a:t>vocational schools</a:t>
            </a:r>
            <a:r>
              <a:rPr lang="en-US" sz="3000" dirty="0">
                <a:latin typeface="Times New Roman" pitchFamily="18" charset="0"/>
                <a:cs typeface="Times New Roman" pitchFamily="18" charset="0"/>
              </a:rPr>
              <a:t> that prepares people for a specific </a:t>
            </a:r>
            <a:r>
              <a:rPr lang="en-US" sz="3000" u="sng" dirty="0">
                <a:latin typeface="Times New Roman" pitchFamily="18" charset="0"/>
                <a:cs typeface="Times New Roman" pitchFamily="18" charset="0"/>
                <a:hlinkClick r:id="rId3"/>
              </a:rPr>
              <a:t>trade</a:t>
            </a:r>
            <a:r>
              <a:rPr lang="en-US" sz="3000" dirty="0">
                <a:latin typeface="Times New Roman" pitchFamily="18" charset="0"/>
                <a:cs typeface="Times New Roman" pitchFamily="18" charset="0"/>
              </a:rPr>
              <a:t>.</a:t>
            </a:r>
            <a:endParaRPr lang="ru-RU" sz="30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760104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lvl="0"/>
            <a:r>
              <a:rPr lang="en-US" sz="2800" dirty="0">
                <a:latin typeface="Times New Roman" pitchFamily="18" charset="0"/>
                <a:cs typeface="Times New Roman" pitchFamily="18" charset="0"/>
              </a:rPr>
              <a:t>Military pedagogy studies education and training in the military setting including teaching and learning at military tertiary institutions.</a:t>
            </a:r>
            <a:endParaRPr lang="ru-RU" sz="2800" dirty="0">
              <a:latin typeface="Times New Roman" pitchFamily="18" charset="0"/>
              <a:cs typeface="Times New Roman" pitchFamily="18" charset="0"/>
            </a:endParaRPr>
          </a:p>
          <a:p>
            <a:pPr lvl="0"/>
            <a:r>
              <a:rPr lang="en-US" sz="2800" dirty="0">
                <a:latin typeface="Times New Roman" pitchFamily="18" charset="0"/>
                <a:cs typeface="Times New Roman" pitchFamily="18" charset="0"/>
              </a:rPr>
              <a:t>Engineering pedagogy studies training of engineers.</a:t>
            </a:r>
            <a:endParaRPr lang="ru-RU" sz="28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681942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lvl="0" algn="just"/>
            <a:r>
              <a:rPr lang="en-US" sz="2800" b="1" dirty="0">
                <a:latin typeface="Times New Roman" pitchFamily="18" charset="0"/>
                <a:cs typeface="Times New Roman" pitchFamily="18" charset="0"/>
              </a:rPr>
              <a:t>Higher education </a:t>
            </a:r>
            <a:r>
              <a:rPr lang="en-US" sz="2800" b="1" dirty="0" smtClean="0">
                <a:latin typeface="Times New Roman" pitchFamily="18" charset="0"/>
                <a:cs typeface="Times New Roman" pitchFamily="18" charset="0"/>
              </a:rPr>
              <a:t>pedagogy</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is </a:t>
            </a:r>
            <a:r>
              <a:rPr lang="en-US" sz="2800" dirty="0">
                <a:latin typeface="Times New Roman" pitchFamily="18" charset="0"/>
                <a:cs typeface="Times New Roman" pitchFamily="18" charset="0"/>
              </a:rPr>
              <a:t>a science about education, character development and training of specialists in higher education institutions.</a:t>
            </a:r>
            <a:endParaRPr lang="ru-RU" sz="2800" dirty="0">
              <a:latin typeface="Times New Roman" pitchFamily="18" charset="0"/>
              <a:cs typeface="Times New Roman" pitchFamily="18" charset="0"/>
            </a:endParaRPr>
          </a:p>
          <a:p>
            <a:pPr lvl="0" algn="just"/>
            <a:r>
              <a:rPr lang="en-US" sz="2800" dirty="0">
                <a:latin typeface="Times New Roman" pitchFamily="18" charset="0"/>
                <a:cs typeface="Times New Roman" pitchFamily="18" charset="0"/>
              </a:rPr>
              <a:t>Subject of higher education pedagogy is pedagogical  process in higher education institutions.</a:t>
            </a:r>
            <a:endParaRPr lang="ru-RU" sz="28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82480108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1040</Words>
  <Application>Microsoft Office PowerPoint</Application>
  <PresentationFormat>Экран (4:3)</PresentationFormat>
  <Paragraphs>56</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Тема Office</vt:lpstr>
      <vt:lpstr>LECTURE 1 PEDAGOGY AND ITS PLACE AMONG THE HUMAN SCIENCES. GLOBAL TRENDS IN HIGHER EDUCATION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The main categories of higher education pedagogy are as follows:</vt:lpstr>
      <vt:lpstr>Презентация PowerPoint</vt:lpstr>
      <vt:lpstr>Презентация PowerPoint</vt:lpstr>
      <vt:lpstr>Презентация PowerPoint</vt:lpstr>
      <vt:lpstr> Reference: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PEDAGOGY AND ITS PLACE AMONG THE HUMAN SCIENCES. GLOBAL TRENDS IN HIGHER EDUCATION</dc:title>
  <dc:creator>Admin</dc:creator>
  <cp:lastModifiedBy>Asus</cp:lastModifiedBy>
  <cp:revision>7</cp:revision>
  <dcterms:created xsi:type="dcterms:W3CDTF">2017-09-26T01:25:13Z</dcterms:created>
  <dcterms:modified xsi:type="dcterms:W3CDTF">2017-09-26T07:51:15Z</dcterms:modified>
</cp:coreProperties>
</file>